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Hauben" initials="DH" lastIdx="5" clrIdx="0">
    <p:extLst>
      <p:ext uri="{19B8F6BF-5375-455C-9EA6-DF929625EA0E}">
        <p15:presenceInfo xmlns:p15="http://schemas.microsoft.com/office/powerpoint/2012/main" userId="S-1-5-21-254506617-935878211-1846952604-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07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16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98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62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8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7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8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4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8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7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7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3E8A4-E036-442B-9EF5-D50EF02F628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D00732-F76B-4CA7-A067-C161017F1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F9AF-2F01-2F7F-6A04-476DE0289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ENERGY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D021D-7179-05A9-1CB6-9A914CD49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CITY OF PLAINFIELD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CE025-91AC-FDB2-CC5D-26CEB2CD1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368" y="5263461"/>
            <a:ext cx="1459452" cy="1341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7200B1-827F-A181-9E1B-8B81548F0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59" y="5263461"/>
            <a:ext cx="1857178" cy="1341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D45C9-335D-E1E0-877A-7DF506F48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80" y="5263461"/>
            <a:ext cx="3428040" cy="134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04F5BA-15CC-4400-6B75-91FB8698B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551" y="5147732"/>
            <a:ext cx="1488058" cy="14880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214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D5AC-3EE8-FB7C-C3FC-41ECDA50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ABDC-8912-1C33-FD14-92271B3D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9358"/>
            <a:ext cx="7319354" cy="5431004"/>
          </a:xfrm>
        </p:spPr>
        <p:txBody>
          <a:bodyPr>
            <a:normAutofit/>
          </a:bodyPr>
          <a:lstStyle/>
          <a:p>
            <a:r>
              <a:rPr lang="en-US" b="1" dirty="0"/>
              <a:t>2019 New Jersey Energy Master Plan: </a:t>
            </a:r>
          </a:p>
          <a:p>
            <a:pPr lvl="1"/>
            <a:r>
              <a:rPr lang="en-US" dirty="0"/>
              <a:t>100% Clean Energy, 80% ’06 emissions by 2050</a:t>
            </a:r>
          </a:p>
          <a:p>
            <a:pPr lvl="1"/>
            <a:r>
              <a:rPr lang="en-US" dirty="0"/>
              <a:t>Buildings, vehicles, utilities</a:t>
            </a:r>
          </a:p>
          <a:p>
            <a:r>
              <a:rPr lang="en-US" b="1" dirty="0"/>
              <a:t>2021: NJBPU Launches Community Energy Plan Grant Program</a:t>
            </a:r>
          </a:p>
          <a:p>
            <a:pPr lvl="1"/>
            <a:r>
              <a:rPr lang="en-US" dirty="0"/>
              <a:t>Plainfield received a $25,000 grant</a:t>
            </a:r>
          </a:p>
          <a:p>
            <a:pPr lvl="1"/>
            <a:r>
              <a:rPr lang="en-US" dirty="0"/>
              <a:t>Sustainable Jersey provides expertise and technical support</a:t>
            </a:r>
          </a:p>
          <a:p>
            <a:pPr lvl="1"/>
            <a:r>
              <a:rPr lang="en-US" dirty="0"/>
              <a:t>Help municipalities plan to increase energy efficiency</a:t>
            </a:r>
          </a:p>
          <a:p>
            <a:pPr lvl="1"/>
            <a:r>
              <a:rPr lang="en-US" dirty="0"/>
              <a:t>Expand renewable energy generation </a:t>
            </a:r>
          </a:p>
          <a:p>
            <a:pPr lvl="1"/>
            <a:r>
              <a:rPr lang="en-US" dirty="0"/>
              <a:t>Promote vehicle electrification</a:t>
            </a:r>
          </a:p>
          <a:p>
            <a:r>
              <a:rPr lang="en-US" b="1" dirty="0"/>
              <a:t>Community Energy Plan Document: Plan </a:t>
            </a:r>
          </a:p>
          <a:p>
            <a:pPr lvl="1"/>
            <a:r>
              <a:rPr lang="en-US" dirty="0"/>
              <a:t>3 to 5 year implementation</a:t>
            </a:r>
          </a:p>
          <a:p>
            <a:r>
              <a:rPr lang="en-US" b="1" dirty="0"/>
              <a:t>Policy guidance document</a:t>
            </a:r>
          </a:p>
          <a:p>
            <a:pPr lvl="1"/>
            <a:r>
              <a:rPr lang="en-US" dirty="0"/>
              <a:t>Not a Master Plan Element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DDAE6-D1D3-6E21-680B-FA341E1F7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24" y="1388177"/>
            <a:ext cx="3416855" cy="44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D5AC-3EE8-FB7C-C3FC-41ECDA50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ABDC-8912-1C33-FD14-92271B3D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49358"/>
            <a:ext cx="6138245" cy="43280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Promote and adopt cleaner and less expensive energy sources</a:t>
            </a:r>
          </a:p>
          <a:p>
            <a:r>
              <a:rPr lang="en-US" dirty="0"/>
              <a:t>Advance the objectives of the NJ Energy Master Plan</a:t>
            </a:r>
          </a:p>
          <a:p>
            <a:r>
              <a:rPr lang="en-US" dirty="0"/>
              <a:t>Plan includes 23 initiatives including:</a:t>
            </a:r>
          </a:p>
          <a:p>
            <a:pPr lvl="1"/>
            <a:r>
              <a:rPr lang="en-US" dirty="0"/>
              <a:t>Electrifying municipal fleet vehicles</a:t>
            </a:r>
          </a:p>
          <a:p>
            <a:pPr lvl="1"/>
            <a:r>
              <a:rPr lang="en-US" dirty="0"/>
              <a:t>Installing public EV charging stations</a:t>
            </a:r>
          </a:p>
          <a:p>
            <a:pPr lvl="1"/>
            <a:r>
              <a:rPr lang="en-US" dirty="0"/>
              <a:t>Zoning to permit private and community solar</a:t>
            </a:r>
          </a:p>
          <a:p>
            <a:pPr lvl="1"/>
            <a:r>
              <a:rPr lang="en-US" dirty="0"/>
              <a:t>Installing on-site renewable energy systems with storage capabilities</a:t>
            </a:r>
          </a:p>
          <a:p>
            <a:pPr lvl="1"/>
            <a:r>
              <a:rPr lang="en-US" dirty="0"/>
              <a:t>Promote alternative modes of travel within City</a:t>
            </a:r>
          </a:p>
          <a:p>
            <a:pPr lvl="1"/>
            <a:r>
              <a:rPr lang="en-US" dirty="0"/>
              <a:t>Encourage implementation of green building practices</a:t>
            </a:r>
          </a:p>
          <a:p>
            <a:pPr lvl="1"/>
            <a:r>
              <a:rPr lang="en-US" dirty="0"/>
              <a:t>Education for reduction of energy usage</a:t>
            </a:r>
          </a:p>
          <a:p>
            <a:pPr lvl="1"/>
            <a:r>
              <a:rPr lang="en-US" dirty="0"/>
              <a:t>Ensuring low and moderate income households benefit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B516F-DA7D-617D-965B-02735E7E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78" y="488312"/>
            <a:ext cx="5208257" cy="58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6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42B5CA-8A15-3453-A6F6-11C78257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AREAS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05DD7B-76C1-FCA2-469C-D80CB4E2F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5195565" cy="3880773"/>
          </a:xfrm>
        </p:spPr>
        <p:txBody>
          <a:bodyPr/>
          <a:lstStyle/>
          <a:p>
            <a:r>
              <a:rPr lang="en-US" dirty="0"/>
              <a:t>Energy use from the transportation sector</a:t>
            </a:r>
          </a:p>
          <a:p>
            <a:r>
              <a:rPr lang="en-US" dirty="0"/>
              <a:t>Expand renewable energy generation</a:t>
            </a:r>
          </a:p>
          <a:p>
            <a:r>
              <a:rPr lang="en-US" dirty="0"/>
              <a:t>Improve energy efficiency of existing buildings</a:t>
            </a:r>
          </a:p>
          <a:p>
            <a:r>
              <a:rPr lang="en-US" dirty="0"/>
              <a:t>Promote energy efficient practices in the building sector</a:t>
            </a:r>
          </a:p>
          <a:p>
            <a:r>
              <a:rPr lang="en-US" dirty="0"/>
              <a:t>Make community energy accessible to Low and Moderate Income populations</a:t>
            </a:r>
          </a:p>
          <a:p>
            <a:r>
              <a:rPr lang="en-US" dirty="0"/>
              <a:t>Expand the innovation economy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A49B6B-1B27-9C84-0DEC-4B3E2578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98" y="313906"/>
            <a:ext cx="3286377" cy="2464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CA062A-5118-2F17-1A57-DBA12357F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296" y="313905"/>
            <a:ext cx="2907609" cy="2464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386200-5FF0-646C-5E93-FEA84C861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243" y="2887692"/>
            <a:ext cx="4332063" cy="38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5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EFD2-B2BA-FBF5-FE29-03118CBA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3E4E-D8E1-11D2-3142-B08CEDB0E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5586"/>
            <a:ext cx="4740395" cy="5111478"/>
          </a:xfrm>
        </p:spPr>
        <p:txBody>
          <a:bodyPr>
            <a:normAutofit/>
          </a:bodyPr>
          <a:lstStyle/>
          <a:p>
            <a:r>
              <a:rPr lang="en-US" dirty="0"/>
              <a:t>Zoning, regulations, and permitting process for electric vehicle charging, renewable energy, and battery storage</a:t>
            </a:r>
          </a:p>
          <a:p>
            <a:r>
              <a:rPr lang="en-US" dirty="0"/>
              <a:t>Creating a public EV charger network</a:t>
            </a:r>
          </a:p>
          <a:p>
            <a:r>
              <a:rPr lang="en-US" dirty="0"/>
              <a:t>Electrifying fleet</a:t>
            </a:r>
          </a:p>
          <a:p>
            <a:r>
              <a:rPr lang="en-US" dirty="0"/>
              <a:t>Training staff on EVs, solar</a:t>
            </a:r>
          </a:p>
          <a:p>
            <a:r>
              <a:rPr lang="en-US" dirty="0"/>
              <a:t>Improving municipal building efficiency</a:t>
            </a:r>
          </a:p>
          <a:p>
            <a:r>
              <a:rPr lang="en-US" dirty="0"/>
              <a:t>Education/outreach to residents and businesses</a:t>
            </a:r>
          </a:p>
          <a:p>
            <a:pPr lvl="1"/>
            <a:r>
              <a:rPr lang="en-US" dirty="0"/>
              <a:t>Incentive and assistance programs</a:t>
            </a:r>
          </a:p>
          <a:p>
            <a:pPr lvl="1"/>
            <a:r>
              <a:rPr lang="en-US" dirty="0"/>
              <a:t>Green building practices</a:t>
            </a:r>
          </a:p>
          <a:p>
            <a:pPr lvl="1"/>
            <a:r>
              <a:rPr lang="en-US" dirty="0"/>
              <a:t>Energy management practices</a:t>
            </a:r>
          </a:p>
          <a:p>
            <a:pPr lvl="1"/>
            <a:r>
              <a:rPr lang="en-US" dirty="0"/>
              <a:t>Benefits of workplace EV charging</a:t>
            </a:r>
          </a:p>
          <a:p>
            <a:r>
              <a:rPr lang="en-US" dirty="0">
                <a:solidFill>
                  <a:schemeClr val="tx1"/>
                </a:solidFill>
              </a:rPr>
              <a:t>Green building checklist requirement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B2FFD4-018E-8B9B-9CD1-FFA6EEBE7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352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1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1971-6A44-94A4-4F34-20E0B96D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9A0CE-BC45-98F9-9E72-71E15378B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1080"/>
            <a:ext cx="8596668" cy="4907320"/>
          </a:xfrm>
        </p:spPr>
        <p:txBody>
          <a:bodyPr>
            <a:normAutofit/>
          </a:bodyPr>
          <a:lstStyle/>
          <a:p>
            <a:r>
              <a:rPr lang="en-US" dirty="0"/>
              <a:t>Implementation funding</a:t>
            </a:r>
          </a:p>
          <a:p>
            <a:pPr lvl="1"/>
            <a:r>
              <a:rPr lang="en-US" dirty="0"/>
              <a:t>Apply for grants from BPU for up to $500,000 per municipality</a:t>
            </a:r>
          </a:p>
          <a:p>
            <a:r>
              <a:rPr lang="en-US" dirty="0"/>
              <a:t>Establish a Green Team</a:t>
            </a:r>
          </a:p>
          <a:p>
            <a:pPr lvl="1"/>
            <a:r>
              <a:rPr lang="en-US" dirty="0"/>
              <a:t>Diverse body to implement energy plan</a:t>
            </a:r>
          </a:p>
          <a:p>
            <a:r>
              <a:rPr lang="en-US" dirty="0">
                <a:solidFill>
                  <a:schemeClr val="tx1"/>
                </a:solidFill>
              </a:rPr>
              <a:t>Commercial</a:t>
            </a:r>
            <a:r>
              <a:rPr lang="en-US" dirty="0"/>
              <a:t> focus on energy usage will have greatest impact</a:t>
            </a:r>
          </a:p>
          <a:p>
            <a:pPr lvl="1"/>
            <a:r>
              <a:rPr lang="en-US" dirty="0"/>
              <a:t>Engage employers, property owners</a:t>
            </a:r>
          </a:p>
          <a:p>
            <a:r>
              <a:rPr lang="en-US" dirty="0"/>
              <a:t>Outreach and education to public, community groups</a:t>
            </a:r>
          </a:p>
          <a:p>
            <a:r>
              <a:rPr lang="en-US" dirty="0"/>
              <a:t>Take advantage of financial incentives</a:t>
            </a:r>
          </a:p>
          <a:p>
            <a:pPr lvl="1"/>
            <a:r>
              <a:rPr lang="en-US" dirty="0"/>
              <a:t>Grants, tax credits, no-interest loans </a:t>
            </a:r>
          </a:p>
          <a:p>
            <a:pPr lvl="1"/>
            <a:r>
              <a:rPr lang="en-US" dirty="0"/>
              <a:t>Municipal, residents, businesses</a:t>
            </a:r>
          </a:p>
          <a:p>
            <a:r>
              <a:rPr lang="en-US" dirty="0"/>
              <a:t>Energy improvements pay-off</a:t>
            </a:r>
          </a:p>
          <a:p>
            <a:pPr lvl="1"/>
            <a:r>
              <a:rPr lang="en-US" dirty="0"/>
              <a:t>Lower energy costs, incentives, renewable energy credits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42B3CF-494A-B55A-4AFC-7E6455C0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298" y="541037"/>
            <a:ext cx="46101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9249E6-441F-4AB5-1C83-743FC635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1828"/>
            <a:ext cx="12192000" cy="356270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THANK YOU</a:t>
            </a:r>
            <a:br>
              <a:rPr lang="en-US" dirty="0"/>
            </a:b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Dan Hauben, AICP – PP – LEED Green Associate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Senior Project Planner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321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361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COMMUNITY ENERGY PLAN</vt:lpstr>
      <vt:lpstr>BACKGROUND</vt:lpstr>
      <vt:lpstr>PURPOSE</vt:lpstr>
      <vt:lpstr>STRATEGY AREAS</vt:lpstr>
      <vt:lpstr>INITIATIVES</vt:lpstr>
      <vt:lpstr>NEXT STEPS</vt:lpstr>
      <vt:lpstr>THANK YOU   Dan Hauben, AICP – PP – LEED Green Associate Senior Project Planner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ENERGY PLAN</dc:title>
  <dc:creator>danielh@dmrarchitects.com</dc:creator>
  <cp:lastModifiedBy>Daniel Hauben</cp:lastModifiedBy>
  <cp:revision>31</cp:revision>
  <dcterms:created xsi:type="dcterms:W3CDTF">2023-01-31T19:45:46Z</dcterms:created>
  <dcterms:modified xsi:type="dcterms:W3CDTF">2024-02-26T15:06:08Z</dcterms:modified>
</cp:coreProperties>
</file>